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7"/>
  </p:notesMasterIdLst>
  <p:sldIdLst>
    <p:sldId id="270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72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0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4E34"/>
    <a:srgbClr val="00A7E3"/>
    <a:srgbClr val="C9D522"/>
    <a:srgbClr val="ED6F9C"/>
    <a:srgbClr val="1B4686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6498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2714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077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1233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50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9669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474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8730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0619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3076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3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196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723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2993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9287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9512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8473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1545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358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1039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878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2560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28490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4596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1354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19049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32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9577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081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73002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3623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15898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77903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54391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01434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37528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95016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59802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77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29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46662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02372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8480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742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83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90029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simple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1152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985857" y="2023825"/>
            <a:ext cx="3051467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this part of the conversation. How many irregular past simple verbs can you find?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042086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370676" y="923306"/>
            <a:ext cx="5081002" cy="1517664"/>
          </a:xfrm>
          <a:prstGeom prst="wedgeRoundRectCallout">
            <a:avLst>
              <a:gd name="adj1" fmla="val -60936"/>
              <a:gd name="adj2" fmla="val 1400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I went to Paris, I ate a lot of different food. I visited lots of places and saw the famous Eiffel Tower too! I met new friends and really liked the city. I had a great time and bought lots of souvenirs!</a:t>
            </a:r>
          </a:p>
        </p:txBody>
      </p:sp>
      <p:sp>
        <p:nvSpPr>
          <p:cNvPr id="20" name="Shape 87"/>
          <p:cNvSpPr/>
          <p:nvPr/>
        </p:nvSpPr>
        <p:spPr>
          <a:xfrm>
            <a:off x="8254260" y="3362853"/>
            <a:ext cx="1911891" cy="1220793"/>
          </a:xfrm>
          <a:prstGeom prst="cloudCallout">
            <a:avLst>
              <a:gd name="adj1" fmla="val 73097"/>
              <a:gd name="adj2" fmla="val -5902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Six.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7670042" y="4830294"/>
            <a:ext cx="3233681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you match the irregular verbs in the conversation to the infinitives in the table? Look at the example.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526777"/>
              </p:ext>
            </p:extLst>
          </p:nvPr>
        </p:nvGraphicFramePr>
        <p:xfrm>
          <a:off x="450601" y="2662328"/>
          <a:ext cx="6397570" cy="35040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irregular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meet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eat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700972" y="3024299"/>
            <a:ext cx="10512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was/were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10385" y="350419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met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714620" y="3974388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had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37681" y="4426077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ate	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13095" y="484455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bought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37681" y="5336205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saw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18542" y="582589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went	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95A1E91F-E2F0-41E3-AAFC-87D206014E4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3601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20" grpId="0" animBg="1"/>
      <p:bldP spid="22" grpId="0" animBg="1"/>
      <p:bldP spid="4" grpId="0"/>
      <p:bldP spid="25" grpId="0"/>
      <p:bldP spid="27" grpId="0"/>
      <p:bldP spid="29" grpId="0"/>
      <p:bldP spid="31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998" y="367587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994509" y="2029761"/>
            <a:ext cx="3233681" cy="1169751"/>
          </a:xfrm>
          <a:prstGeom prst="wedgeRoundRectCallout">
            <a:avLst>
              <a:gd name="adj1" fmla="val -30016"/>
              <a:gd name="adj2" fmla="val -8693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These are just a few examples of past simple irregular verbs.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7496570" y="3522342"/>
            <a:ext cx="3233681" cy="1169751"/>
          </a:xfrm>
          <a:prstGeom prst="wedgeRoundRectCallout">
            <a:avLst>
              <a:gd name="adj1" fmla="val -11023"/>
              <a:gd name="adj2" fmla="val -647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Make a list of all the different irregular verbs you find. You need to learn them!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092431"/>
              </p:ext>
            </p:extLst>
          </p:nvPr>
        </p:nvGraphicFramePr>
        <p:xfrm>
          <a:off x="403126" y="1091272"/>
          <a:ext cx="6397570" cy="48621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irregular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happy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meet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met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new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friends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great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time.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eat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ate</a:t>
                      </a:r>
                      <a:r>
                        <a:rPr lang="es-MX" sz="1600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different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baseline="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food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buy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bought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souvenirs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saw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Eiffel</a:t>
                      </a:r>
                      <a:r>
                        <a:rPr lang="es-MX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Tower.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went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Paris.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come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came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 late.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win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won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competition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find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s-MX" sz="1600" b="1" dirty="0" err="1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found</a:t>
                      </a:r>
                      <a:r>
                        <a:rPr lang="es-MX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some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s-MX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money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>
            <a:off x="9335069" y="5316028"/>
            <a:ext cx="2303773" cy="90504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Negative and question forms…</a:t>
            </a: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92681542-04CA-4F60-AE1B-AE9BBE153A6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8396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 and question forms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803644" y="2023825"/>
            <a:ext cx="3233681" cy="116975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in the tables and complete the patterns with the boxes below.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556850"/>
              </p:ext>
            </p:extLst>
          </p:nvPr>
        </p:nvGraphicFramePr>
        <p:xfrm>
          <a:off x="450601" y="1112958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                      didn’t                          go              to            the party.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+                           +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13311"/>
              </p:ext>
            </p:extLst>
          </p:nvPr>
        </p:nvGraphicFramePr>
        <p:xfrm>
          <a:off x="450601" y="2771054"/>
          <a:ext cx="6687178" cy="1889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                        did                   you                         go?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+                      +                           +                              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                    you                     go                      to the party?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+                       +                                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434721"/>
              </p:ext>
            </p:extLst>
          </p:nvPr>
        </p:nvGraphicFramePr>
        <p:xfrm>
          <a:off x="450601" y="4814966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                             I                              did. 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+                          +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0601" y="192828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87302" y="4280014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60192" y="1927138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39136" y="1927402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891031" y="4125992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 (did not)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0601" y="4280015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77032" y="4280013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5862" y="3569062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23999" y="357598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30175" y="3561582"/>
            <a:ext cx="1352512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7801" y="3568798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question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7512" y="562519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Yes/No</a:t>
            </a:r>
            <a:r>
              <a:rPr lang="en-US" b="1" dirty="0">
                <a:solidFill>
                  <a:schemeClr val="bg1"/>
                </a:solidFill>
              </a:rPr>
              <a:t>,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71788" y="5625197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       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80782" y="562519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did/didn’t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91031" y="5208229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891031" y="3575989"/>
            <a:ext cx="1374397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891031" y="472183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91031" y="5779084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DD580D31-C765-4755-903C-F2E5A6472CE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990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0.00834 L -0.58463 -0.320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80" y="-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625 L -0.55078 -0.1685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87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9779E-6 1.61962E-6 L -0.29474 -0.0032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4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4.44444E-6 L -0.69076 -0.135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79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4 3.7037E-6 L -0.54388 -0.0224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18" y="-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  <p:bldP spid="33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 and question forms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291" y="2927240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638520" y="1342262"/>
            <a:ext cx="4204024" cy="1169751"/>
          </a:xfrm>
          <a:prstGeom prst="wedgeRoundRectCallout">
            <a:avLst>
              <a:gd name="adj1" fmla="val -7874"/>
              <a:gd name="adj2" fmla="val 694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auxiliary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didn’t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you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(pl.), 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It doesn’t change.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36603"/>
              </p:ext>
            </p:extLst>
          </p:nvPr>
        </p:nvGraphicFramePr>
        <p:xfrm>
          <a:off x="450601" y="1000889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                      didn’t                          go              to            the party.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                              +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690876"/>
              </p:ext>
            </p:extLst>
          </p:nvPr>
        </p:nvGraphicFramePr>
        <p:xfrm>
          <a:off x="463051" y="2497108"/>
          <a:ext cx="6687178" cy="222224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920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forms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033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                        did                   you                         go?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+                      +                           +                              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                  you                     go                      to the party?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                       +                                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45780"/>
              </p:ext>
            </p:extLst>
          </p:nvPr>
        </p:nvGraphicFramePr>
        <p:xfrm>
          <a:off x="450601" y="4814966"/>
          <a:ext cx="6687178" cy="1402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68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58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86">
                <a:tc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                             I                              did. 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+                          +</a:t>
                      </a:r>
                    </a:p>
                    <a:p>
                      <a:endParaRPr lang="en-US" sz="1600" b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2853" y="1816220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86905" y="4342275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22444" y="1815069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01388" y="1815333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5304" y="434227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76635" y="4342274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78312" y="329511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36449" y="3302043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18122" y="330008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verb infinitive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0251" y="3294852"/>
            <a:ext cx="1461518" cy="3080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question word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7313" y="5625198"/>
            <a:ext cx="146151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Yes/no,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21589" y="5625197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subject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30583" y="5625196"/>
            <a:ext cx="110524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did/didn’t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 flipH="1">
            <a:off x="2404910" y="856942"/>
            <a:ext cx="6690904" cy="1209048"/>
          </a:xfrm>
          <a:prstGeom prst="arc">
            <a:avLst>
              <a:gd name="adj1" fmla="val 10902578"/>
              <a:gd name="adj2" fmla="val 2156040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ular Callout 33"/>
          <p:cNvSpPr/>
          <p:nvPr/>
        </p:nvSpPr>
        <p:spPr>
          <a:xfrm>
            <a:off x="7600346" y="4457340"/>
            <a:ext cx="4204024" cy="1169751"/>
          </a:xfrm>
          <a:prstGeom prst="wedgeRoundRectCallout">
            <a:avLst>
              <a:gd name="adj1" fmla="val -10146"/>
              <a:gd name="adj2" fmla="val -7876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short answers after closed questions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questions) like this one.</a:t>
            </a:r>
          </a:p>
        </p:txBody>
      </p:sp>
      <p:sp>
        <p:nvSpPr>
          <p:cNvPr id="35" name="Arc 34"/>
          <p:cNvSpPr/>
          <p:nvPr/>
        </p:nvSpPr>
        <p:spPr>
          <a:xfrm rot="1159637" flipH="1">
            <a:off x="5418404" y="4705397"/>
            <a:ext cx="6690904" cy="1209048"/>
          </a:xfrm>
          <a:prstGeom prst="arc">
            <a:avLst>
              <a:gd name="adj1" fmla="val 19199261"/>
              <a:gd name="adj2" fmla="val 21123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>
            <a:off x="9430693" y="5700750"/>
            <a:ext cx="2303773" cy="90504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5C4FBC08-35A3-4BF5-8DCB-D5667EA1EC9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4955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 animBg="1"/>
      <p:bldP spid="34" grpId="0" animBg="1"/>
      <p:bldP spid="35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never……………………………(want) to live in a big city, but I……………………..(move) to New York last year!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When……………………………(Sophie/go) on holiday? I……………………….(not see) her before </a:t>
            </a:r>
          </a:p>
          <a:p>
            <a:endParaRPr lang="en-US" sz="1600" dirty="0"/>
          </a:p>
          <a:p>
            <a:r>
              <a:rPr lang="en-US" sz="1600" dirty="0"/>
              <a:t>      she………………………..(leave).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Laura………………………(be) hungry, so she……………………….(go) to a café and………………….(eat) a sandwich.</a:t>
            </a:r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endParaRPr lang="en-US" sz="1600" dirty="0"/>
          </a:p>
          <a:p>
            <a:pPr marL="342900" indent="-342900">
              <a:buAutoNum type="arabicPeriod" startAt="3"/>
            </a:pPr>
            <a:r>
              <a:rPr lang="en-US" sz="1600" dirty="0"/>
              <a:t> A</a:t>
            </a:r>
            <a:r>
              <a:rPr lang="es-MX" sz="1600" dirty="0"/>
              <a:t>. ……………..……(</a:t>
            </a:r>
            <a:r>
              <a:rPr lang="en-US" sz="1600" dirty="0"/>
              <a:t>you/speak) to your sister about your mum’s birthday party? B. No. She……….…(not be) at home </a:t>
            </a:r>
          </a:p>
          <a:p>
            <a:r>
              <a:rPr lang="en-US" sz="1600" dirty="0"/>
              <a:t>      </a:t>
            </a:r>
          </a:p>
          <a:p>
            <a:r>
              <a:rPr lang="en-US" sz="1600" dirty="0"/>
              <a:t>      when I………………….(call).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5.   Chris and Glen……………………(not buy) anything, but I…………………….(buy) some new shoes.</a:t>
            </a:r>
          </a:p>
          <a:p>
            <a:endParaRPr lang="en-US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in the past simple.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9419" y="1400513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wanted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753932" y="1400513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moved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965842" y="2143482"/>
            <a:ext cx="1540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Sophie go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84993" y="2137903"/>
            <a:ext cx="1143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see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932396" y="2631540"/>
            <a:ext cx="4940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left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898330" y="3374509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577223" y="3370232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went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018465" y="3370232"/>
            <a:ext cx="4812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ate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61775" y="4114306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you speak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216014" y="4135782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wasn’t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73699" y="4612607"/>
            <a:ext cx="766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called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470923" y="5317294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buy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276564" y="5357586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bought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6D9DD574-4D11-4107-99C0-7C908994A54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past simple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247810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Irregular verbs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Negative, question and short answer forms in the past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B0DDEB68-AC4E-4C62-AAFC-4BFF7917D32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229" y="1112958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3561966" y="982640"/>
            <a:ext cx="4312792" cy="1433014"/>
          </a:xfrm>
          <a:prstGeom prst="wedgeRoundRectCallout">
            <a:avLst>
              <a:gd name="adj1" fmla="val -59871"/>
              <a:gd name="adj2" fmla="val -534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 because I wanted to visit the Eiffel Tower. I really liked it, but it was very busy and there were many people.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10" y="3908127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6602936" y="4553641"/>
            <a:ext cx="3520645" cy="797021"/>
          </a:xfrm>
          <a:prstGeom prst="wedgeRoundRectCallout">
            <a:avLst>
              <a:gd name="adj1" fmla="val -57569"/>
              <a:gd name="adj2" fmla="val -248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the girl talking about the present or the past?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5675591" y="2763380"/>
            <a:ext cx="3520645" cy="797021"/>
          </a:xfrm>
          <a:prstGeom prst="wedgeRoundRectCallout">
            <a:avLst>
              <a:gd name="adj1" fmla="val -37024"/>
              <a:gd name="adj2" fmla="val 7956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mentions a time in the past. What is it? 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869019" y="4173416"/>
            <a:ext cx="3520645" cy="797021"/>
          </a:xfrm>
          <a:prstGeom prst="wedgeRoundRectCallout">
            <a:avLst>
              <a:gd name="adj1" fmla="val 57562"/>
              <a:gd name="adj2" fmla="val 1106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this time period have any relation to the present or is it finished/completed?</a:t>
            </a:r>
          </a:p>
        </p:txBody>
      </p:sp>
      <p:sp>
        <p:nvSpPr>
          <p:cNvPr id="27" name="Shape 87"/>
          <p:cNvSpPr/>
          <p:nvPr/>
        </p:nvSpPr>
        <p:spPr>
          <a:xfrm>
            <a:off x="9413257" y="3255673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Shape 87"/>
          <p:cNvSpPr/>
          <p:nvPr/>
        </p:nvSpPr>
        <p:spPr>
          <a:xfrm>
            <a:off x="8925862" y="1463746"/>
            <a:ext cx="2210711" cy="1373992"/>
          </a:xfrm>
          <a:prstGeom prst="cloudCallout">
            <a:avLst>
              <a:gd name="adj1" fmla="val -49137"/>
              <a:gd name="adj2" fmla="val 4626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Last year.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647666" y="2531252"/>
            <a:ext cx="2320344" cy="1029150"/>
          </a:xfrm>
          <a:prstGeom prst="wedgeRoundRectCallout">
            <a:avLst>
              <a:gd name="adj1" fmla="val 48647"/>
              <a:gd name="adj2" fmla="val 727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all the events and feelings she mentions happen at this time?</a:t>
            </a:r>
          </a:p>
        </p:txBody>
      </p:sp>
      <p:sp>
        <p:nvSpPr>
          <p:cNvPr id="36" name="Shape 87"/>
          <p:cNvSpPr/>
          <p:nvPr/>
        </p:nvSpPr>
        <p:spPr>
          <a:xfrm>
            <a:off x="276424" y="2568677"/>
            <a:ext cx="2210711" cy="1373992"/>
          </a:xfrm>
          <a:prstGeom prst="cloudCallout">
            <a:avLst>
              <a:gd name="adj1" fmla="val 58281"/>
              <a:gd name="adj2" fmla="val -2923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Shape 87"/>
          <p:cNvSpPr/>
          <p:nvPr/>
        </p:nvSpPr>
        <p:spPr>
          <a:xfrm>
            <a:off x="668740" y="5018073"/>
            <a:ext cx="3732499" cy="1373992"/>
          </a:xfrm>
          <a:prstGeom prst="cloudCallout">
            <a:avLst>
              <a:gd name="adj1" fmla="val 25562"/>
              <a:gd name="adj2" fmla="val -6399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No. The time period (last year) and the events are finished/completed.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26D9A2ED-D857-48C3-8B3A-E279DA9187A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6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05965" y="1729827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Paris.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To talk about completed or finished actions in the past.</a:t>
            </a:r>
          </a:p>
        </p:txBody>
      </p:sp>
      <p:sp>
        <p:nvSpPr>
          <p:cNvPr id="16" name="Shape 82"/>
          <p:cNvSpPr txBox="1">
            <a:spLocks/>
          </p:cNvSpPr>
          <p:nvPr/>
        </p:nvSpPr>
        <p:spPr>
          <a:xfrm>
            <a:off x="450601" y="2781018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To describe states or feelings from a specific time in the past.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21557" y="3456360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wanted to visit the Eiffel Tower. I really liked it.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0" y="4443261"/>
            <a:ext cx="10704909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3. Often used with past time expressions (which refer to specific times).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12179" y="5271105"/>
            <a:ext cx="4822638" cy="716507"/>
          </a:xfrm>
          <a:prstGeom prst="wedgeRoundRectCallout">
            <a:avLst>
              <a:gd name="adj1" fmla="val -55304"/>
              <a:gd name="adj2" fmla="val -2399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I travelled to Paris.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389" y="331616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6130955" y="172982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travelled in the past. The action is completed. She isn’t travelling now.</a:t>
            </a:r>
          </a:p>
        </p:txBody>
      </p:sp>
      <p:sp>
        <p:nvSpPr>
          <p:cNvPr id="30" name="Arc 29"/>
          <p:cNvSpPr/>
          <p:nvPr/>
        </p:nvSpPr>
        <p:spPr>
          <a:xfrm rot="12982159" flipV="1">
            <a:off x="3848813" y="1671748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6130955" y="3455457"/>
            <a:ext cx="3520645" cy="797021"/>
          </a:xfrm>
          <a:prstGeom prst="wedgeRoundRectCallout">
            <a:avLst>
              <a:gd name="adj1" fmla="val 36498"/>
              <a:gd name="adj2" fmla="val -8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had these feelings at this specific time in the past (last year).</a:t>
            </a:r>
          </a:p>
        </p:txBody>
      </p:sp>
      <p:sp>
        <p:nvSpPr>
          <p:cNvPr id="33" name="Arc 32"/>
          <p:cNvSpPr/>
          <p:nvPr/>
        </p:nvSpPr>
        <p:spPr>
          <a:xfrm rot="12982159" flipV="1">
            <a:off x="4113752" y="3333569"/>
            <a:ext cx="2937552" cy="2822640"/>
          </a:xfrm>
          <a:prstGeom prst="arc">
            <a:avLst>
              <a:gd name="adj1" fmla="val 16359759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5582528" y="5000203"/>
            <a:ext cx="3547403" cy="1539983"/>
          </a:xfrm>
          <a:prstGeom prst="wedgeRoundRectCallout">
            <a:avLst>
              <a:gd name="adj1" fmla="val 24051"/>
              <a:gd name="adj2" fmla="val -5970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Other past time expressions used with the past simple are: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1. Yesterday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2. Last month/year/week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3. Two days/a month ago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4. In 1997</a:t>
            </a:r>
          </a:p>
        </p:txBody>
      </p:sp>
      <p:sp>
        <p:nvSpPr>
          <p:cNvPr id="35" name="Pentagon 34"/>
          <p:cNvSpPr/>
          <p:nvPr/>
        </p:nvSpPr>
        <p:spPr>
          <a:xfrm>
            <a:off x="9425354" y="5226518"/>
            <a:ext cx="226934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in the past simple.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D6FFDE12-ED1A-4FEA-95AE-CDCAD632A8C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684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/>
      <p:bldP spid="16" grpId="0"/>
      <p:bldP spid="17" grpId="0" animBg="1"/>
      <p:bldP spid="21" grpId="0"/>
      <p:bldP spid="23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 verb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432" y="1079200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5029939" y="1079200"/>
            <a:ext cx="4414311" cy="1433014"/>
          </a:xfrm>
          <a:prstGeom prst="wedgeRoundRectCallout">
            <a:avLst>
              <a:gd name="adj1" fmla="val 58164"/>
              <a:gd name="adj2" fmla="val -1962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was at the Tower early, but my friends were late. It was 2pm when we climbed to the top and we were very hot! I wasn’t very happy!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22" y="1175760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138690" y="1141584"/>
            <a:ext cx="2638027" cy="1274070"/>
          </a:xfrm>
          <a:prstGeom prst="wedgeRoundRectCallout">
            <a:avLst>
              <a:gd name="adj1" fmla="val -62585"/>
              <a:gd name="adj2" fmla="val 23819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Eiffel Tower is always very busy in the afternoons. What time were you there?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431" y="2512214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10080735" y="3947159"/>
            <a:ext cx="1896240" cy="2734459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continuation of the conversation above about Paris. Find examples of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past and complete the table.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422952"/>
              </p:ext>
            </p:extLst>
          </p:nvPr>
        </p:nvGraphicFramePr>
        <p:xfrm>
          <a:off x="450599" y="2694645"/>
          <a:ext cx="3504360" cy="3474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2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(plural)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46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319250"/>
              </p:ext>
            </p:extLst>
          </p:nvPr>
        </p:nvGraphicFramePr>
        <p:xfrm>
          <a:off x="6602935" y="346254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09136"/>
              </p:ext>
            </p:extLst>
          </p:nvPr>
        </p:nvGraphicFramePr>
        <p:xfrm>
          <a:off x="6602935" y="2782907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235578"/>
              </p:ext>
            </p:extLst>
          </p:nvPr>
        </p:nvGraphicFramePr>
        <p:xfrm>
          <a:off x="6602935" y="413849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6841"/>
              </p:ext>
            </p:extLst>
          </p:nvPr>
        </p:nvGraphicFramePr>
        <p:xfrm>
          <a:off x="6602935" y="4770293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610373"/>
              </p:ext>
            </p:extLst>
          </p:nvPr>
        </p:nvGraphicFramePr>
        <p:xfrm>
          <a:off x="6602935" y="5420111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06111"/>
              </p:ext>
            </p:extLst>
          </p:nvPr>
        </p:nvGraphicFramePr>
        <p:xfrm>
          <a:off x="6602935" y="6102498"/>
          <a:ext cx="1844155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Rounded Rectangular Callout 34"/>
          <p:cNvSpPr/>
          <p:nvPr/>
        </p:nvSpPr>
        <p:spPr>
          <a:xfrm>
            <a:off x="8331641" y="2782907"/>
            <a:ext cx="1520091" cy="1417798"/>
          </a:xfrm>
          <a:prstGeom prst="wedgeRoundRectCallout">
            <a:avLst>
              <a:gd name="adj1" fmla="val 62022"/>
              <a:gd name="adj2" fmla="val -3060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add the negatives. Look at the example first…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2207365" y="2893000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wasn’t (was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40863" y="3519156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221014" y="4101046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wasn’t (was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2501" y="4681005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27215" y="5223377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40863" y="5844772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weren’t (were not)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4001669" y="3033995"/>
            <a:ext cx="2578980" cy="2132958"/>
          </a:xfrm>
          <a:prstGeom prst="wedgeRoundRectCallout">
            <a:avLst>
              <a:gd name="adj1" fmla="val 62022"/>
              <a:gd name="adj2" fmla="val -4405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of a question in the conversation above. Do we use an auxiliary verb with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44" name="Shape 87"/>
          <p:cNvSpPr/>
          <p:nvPr/>
        </p:nvSpPr>
        <p:spPr>
          <a:xfrm>
            <a:off x="4348535" y="5085528"/>
            <a:ext cx="2210711" cy="1373992"/>
          </a:xfrm>
          <a:prstGeom prst="cloudCallout">
            <a:avLst>
              <a:gd name="adj1" fmla="val -29240"/>
              <a:gd name="adj2" fmla="val -5769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No. We invert the subject and the verb to be.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AD6F8E05-C95F-48C4-8D76-3065EBC9BF4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9069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3.33333E-6 L -0.36861 -0.0120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20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85185E-6 L -0.36861 -0.125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38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5 -7.40741E-7 L -0.36848 0.0564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42" y="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1.48148E-6 L -0.36848 -0.0497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0.00209 L -0.36848 -0.0592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4.44444E-6 L -0.36848 -0.074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21" grpId="0" animBg="1"/>
      <p:bldP spid="35" grpId="0" animBg="1"/>
      <p:bldP spid="3" grpId="0"/>
      <p:bldP spid="37" grpId="0"/>
      <p:bldP spid="39" grpId="0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 verb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the past simple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517" y="202092"/>
            <a:ext cx="857758" cy="857758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218424" y="1210302"/>
            <a:ext cx="2701851" cy="1614865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make questions with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by inverting the subject and the verb. Look at the example below.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78075"/>
              </p:ext>
            </p:extLst>
          </p:nvPr>
        </p:nvGraphicFramePr>
        <p:xfrm>
          <a:off x="450601" y="1000495"/>
          <a:ext cx="8625160" cy="38100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0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13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was early.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wasn’t on time.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You were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weren’t there.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It was busy.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She wasn’t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We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were hot.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We weren’t there early.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(pl.)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 happy.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weren’t tired.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413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They were late.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They weren’t there on time.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46923"/>
              </p:ext>
            </p:extLst>
          </p:nvPr>
        </p:nvGraphicFramePr>
        <p:xfrm>
          <a:off x="450600" y="4957298"/>
          <a:ext cx="8625161" cy="11648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33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87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1860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 form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95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  +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- 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+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         ?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you?</a:t>
                      </a:r>
                    </a:p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       tired?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Yes/No, + subject 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verb 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be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-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I was./No, I wasn’t.</a:t>
                      </a:r>
                      <a:endParaRPr lang="en-US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Rounded Rectangular Callout 35"/>
          <p:cNvSpPr/>
          <p:nvPr/>
        </p:nvSpPr>
        <p:spPr>
          <a:xfrm>
            <a:off x="9218424" y="3029701"/>
            <a:ext cx="2807303" cy="1726783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Remember, there are two types of questions – open questions (which need long answers) and closed questions (which need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answers).</a:t>
            </a:r>
          </a:p>
        </p:txBody>
      </p:sp>
      <p:sp>
        <p:nvSpPr>
          <p:cNvPr id="38" name="Rounded Rectangular Callout 37"/>
          <p:cNvSpPr/>
          <p:nvPr/>
        </p:nvSpPr>
        <p:spPr>
          <a:xfrm>
            <a:off x="9383315" y="4957298"/>
            <a:ext cx="2372068" cy="717475"/>
          </a:xfrm>
          <a:prstGeom prst="wedgeRoundRectCallout">
            <a:avLst>
              <a:gd name="adj1" fmla="val -10677"/>
              <a:gd name="adj2" fmla="val -737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short answers with closed questions.</a:t>
            </a:r>
          </a:p>
        </p:txBody>
      </p:sp>
      <p:sp>
        <p:nvSpPr>
          <p:cNvPr id="45" name="Arc 44"/>
          <p:cNvSpPr/>
          <p:nvPr/>
        </p:nvSpPr>
        <p:spPr>
          <a:xfrm rot="21305976" flipH="1" flipV="1">
            <a:off x="7455072" y="5026808"/>
            <a:ext cx="2234060" cy="1239514"/>
          </a:xfrm>
          <a:prstGeom prst="arc">
            <a:avLst>
              <a:gd name="adj1" fmla="val 11128412"/>
              <a:gd name="adj2" fmla="val 2002396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6" name="Pentagon 45"/>
          <p:cNvSpPr/>
          <p:nvPr/>
        </p:nvSpPr>
        <p:spPr>
          <a:xfrm>
            <a:off x="9737991" y="5875587"/>
            <a:ext cx="2269341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Regular verbs…</a:t>
            </a:r>
          </a:p>
        </p:txBody>
      </p:sp>
      <p:sp>
        <p:nvSpPr>
          <p:cNvPr id="47" name="Arc 46"/>
          <p:cNvSpPr/>
          <p:nvPr/>
        </p:nvSpPr>
        <p:spPr>
          <a:xfrm rot="187366" flipH="1" flipV="1">
            <a:off x="2416466" y="5055015"/>
            <a:ext cx="2234060" cy="1239514"/>
          </a:xfrm>
          <a:prstGeom prst="arc">
            <a:avLst>
              <a:gd name="adj1" fmla="val 12640730"/>
              <a:gd name="adj2" fmla="val 19171766"/>
            </a:avLst>
          </a:prstGeom>
          <a:ln w="12700">
            <a:solidFill>
              <a:srgbClr val="EA4E34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BB8BF5A0-EF68-4D3D-9916-9C2BBCB011E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844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6" grpId="0" animBg="1"/>
      <p:bldP spid="38" grpId="0" animBg="1"/>
      <p:bldP spid="45" grpId="0" animBg="1"/>
      <p:bldP spid="46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90" y="1403878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784044" y="1307318"/>
            <a:ext cx="4312792" cy="1433014"/>
          </a:xfrm>
          <a:prstGeom prst="wedgeRoundRectCallout">
            <a:avLst>
              <a:gd name="adj1" fmla="val -59871"/>
              <a:gd name="adj2" fmla="val -534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Last year, I travelled to Paris because I wanted to visit the Eiffel Tower. I really liked it, but it was very busy and there were many people.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1" y="443286"/>
            <a:ext cx="1339344" cy="13393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803644" y="2023825"/>
            <a:ext cx="3233681" cy="1786521"/>
          </a:xfrm>
          <a:prstGeom prst="wedgeRoundRectCallout">
            <a:avLst>
              <a:gd name="adj1" fmla="val -7225"/>
              <a:gd name="adj2" fmla="val -565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you read earlier. There are three examples of regular verbs in the past simple. Can you find them?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85062" y="1461935"/>
            <a:ext cx="875496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travelled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3891" y="1763196"/>
            <a:ext cx="770489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wanted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76018" y="2023825"/>
            <a:ext cx="566493" cy="292388"/>
          </a:xfrm>
          <a:prstGeom prst="rect">
            <a:avLst/>
          </a:prstGeom>
          <a:solidFill>
            <a:srgbClr val="C9D522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liked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1343705" y="3365755"/>
            <a:ext cx="2880677" cy="1153829"/>
          </a:xfrm>
          <a:prstGeom prst="wedgeRoundRectCallout">
            <a:avLst>
              <a:gd name="adj1" fmla="val 63840"/>
              <a:gd name="adj2" fmla="val -48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do we add to the verb to create a regular conjugation in the past simple?</a:t>
            </a:r>
          </a:p>
        </p:txBody>
      </p:sp>
      <p:sp>
        <p:nvSpPr>
          <p:cNvPr id="30" name="Shape 87"/>
          <p:cNvSpPr/>
          <p:nvPr/>
        </p:nvSpPr>
        <p:spPr>
          <a:xfrm>
            <a:off x="4828954" y="3131267"/>
            <a:ext cx="2210711" cy="1373992"/>
          </a:xfrm>
          <a:prstGeom prst="cloudCallout">
            <a:avLst>
              <a:gd name="adj1" fmla="val -71362"/>
              <a:gd name="adj2" fmla="val 1546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We add -ed.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194922" y="4854829"/>
            <a:ext cx="2880677" cy="1153829"/>
          </a:xfrm>
          <a:prstGeom prst="wedgeRoundRectCallout">
            <a:avLst>
              <a:gd name="adj1" fmla="val 63840"/>
              <a:gd name="adj2" fmla="val -48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Sometimes the spelling changes a little. Is there an example here?</a:t>
            </a:r>
          </a:p>
        </p:txBody>
      </p:sp>
      <p:sp>
        <p:nvSpPr>
          <p:cNvPr id="33" name="Shape 87"/>
          <p:cNvSpPr/>
          <p:nvPr/>
        </p:nvSpPr>
        <p:spPr>
          <a:xfrm>
            <a:off x="5811305" y="4712869"/>
            <a:ext cx="2571061" cy="1472332"/>
          </a:xfrm>
          <a:prstGeom prst="cloudCallout">
            <a:avLst>
              <a:gd name="adj1" fmla="val -71362"/>
              <a:gd name="adj2" fmla="val 1546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 - ‘travelled’. Double the consonant ‘l’ + 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-ed.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415309AA-1A2E-46CB-A220-A9BBB3CD5AC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894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73 -0.0044 L 0.4776 0.41181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0" y="2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11111E-6 L 0.57513 0.45371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76" y="2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5905 0.50509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8" y="2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3" grpId="0" animBg="1"/>
      <p:bldP spid="3" grpId="1" animBg="1"/>
      <p:bldP spid="23" grpId="0" animBg="1"/>
      <p:bldP spid="23" grpId="1" animBg="1"/>
      <p:bldP spid="26" grpId="0" animBg="1"/>
      <p:bldP spid="26" grpId="1" animBg="1"/>
      <p:bldP spid="28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Regular verbs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add -</a:t>
            </a:r>
            <a:r>
              <a:rPr lang="en-US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the verb to make a regular past simple conjugation.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801" y="1134285"/>
            <a:ext cx="1239894" cy="1239894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18240"/>
              </p:ext>
            </p:extLst>
          </p:nvPr>
        </p:nvGraphicFramePr>
        <p:xfrm>
          <a:off x="641669" y="1804105"/>
          <a:ext cx="8625159" cy="226436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878196" y="2762648"/>
            <a:ext cx="2128356" cy="1305821"/>
          </a:xfrm>
          <a:prstGeom prst="wedgeRoundRectCallout">
            <a:avLst>
              <a:gd name="adj1" fmla="val 20236"/>
              <a:gd name="adj2" fmla="val -7130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are some examples of regular past simple verbs.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9188354" y="4331139"/>
            <a:ext cx="2206829" cy="104817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some of the verbs have small changes in spelling.</a:t>
            </a:r>
          </a:p>
        </p:txBody>
      </p:sp>
      <p:sp>
        <p:nvSpPr>
          <p:cNvPr id="24" name="Rounded Rectangular Callout 23"/>
          <p:cNvSpPr/>
          <p:nvPr/>
        </p:nvSpPr>
        <p:spPr>
          <a:xfrm>
            <a:off x="6362129" y="4221957"/>
            <a:ext cx="2031244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Double consonant +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ed.</a:t>
            </a:r>
          </a:p>
        </p:txBody>
      </p:sp>
      <p:sp>
        <p:nvSpPr>
          <p:cNvPr id="25" name="Arc 24"/>
          <p:cNvSpPr/>
          <p:nvPr/>
        </p:nvSpPr>
        <p:spPr>
          <a:xfrm rot="11237588" flipV="1">
            <a:off x="5805866" y="2678753"/>
            <a:ext cx="2089380" cy="1856400"/>
          </a:xfrm>
          <a:prstGeom prst="arc">
            <a:avLst>
              <a:gd name="adj1" fmla="val 8688625"/>
              <a:gd name="adj2" fmla="val 144189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3552964" y="4261403"/>
            <a:ext cx="2420417" cy="595704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 ends in the letter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 just +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-d.</a:t>
            </a:r>
          </a:p>
        </p:txBody>
      </p:sp>
      <p:sp>
        <p:nvSpPr>
          <p:cNvPr id="29" name="Arc 28"/>
          <p:cNvSpPr/>
          <p:nvPr/>
        </p:nvSpPr>
        <p:spPr>
          <a:xfrm rot="8459568" flipV="1">
            <a:off x="2903889" y="3706013"/>
            <a:ext cx="2089380" cy="1031889"/>
          </a:xfrm>
          <a:prstGeom prst="arc">
            <a:avLst>
              <a:gd name="adj1" fmla="val 8134380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13991241" flipH="1" flipV="1">
            <a:off x="5518727" y="2994233"/>
            <a:ext cx="2097283" cy="2534337"/>
          </a:xfrm>
          <a:prstGeom prst="arc">
            <a:avLst>
              <a:gd name="adj1" fmla="val 7555732"/>
              <a:gd name="adj2" fmla="val 1262215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rot="2167374" flipV="1">
            <a:off x="764783" y="3843057"/>
            <a:ext cx="3353590" cy="1406834"/>
          </a:xfrm>
          <a:prstGeom prst="arc">
            <a:avLst>
              <a:gd name="adj1" fmla="val 1862262"/>
              <a:gd name="adj2" fmla="val 96158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Arc 37"/>
          <p:cNvSpPr/>
          <p:nvPr/>
        </p:nvSpPr>
        <p:spPr>
          <a:xfrm rot="13991241" flipH="1" flipV="1">
            <a:off x="5882097" y="3063970"/>
            <a:ext cx="2097283" cy="2534337"/>
          </a:xfrm>
          <a:prstGeom prst="arc">
            <a:avLst>
              <a:gd name="adj1" fmla="val 7555732"/>
              <a:gd name="adj2" fmla="val 1135036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38"/>
          <p:cNvSpPr/>
          <p:nvPr/>
        </p:nvSpPr>
        <p:spPr>
          <a:xfrm rot="8459568" flipV="1">
            <a:off x="2521986" y="2611428"/>
            <a:ext cx="2590802" cy="2684637"/>
          </a:xfrm>
          <a:prstGeom prst="arc">
            <a:avLst>
              <a:gd name="adj1" fmla="val 7428108"/>
              <a:gd name="adj2" fmla="val 1275487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486138" y="4261403"/>
            <a:ext cx="2530017" cy="1375556"/>
          </a:xfrm>
          <a:prstGeom prst="wedgeRoundRectCallout">
            <a:avLst>
              <a:gd name="adj1" fmla="val 55952"/>
              <a:gd name="adj2" fmla="val -367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verb ends in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study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and it changes to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This doesn’t always happen,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play – played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1" name="Arc 40"/>
          <p:cNvSpPr/>
          <p:nvPr/>
        </p:nvSpPr>
        <p:spPr>
          <a:xfrm rot="8459568" flipV="1">
            <a:off x="359531" y="4094684"/>
            <a:ext cx="1684112" cy="691831"/>
          </a:xfrm>
          <a:prstGeom prst="arc">
            <a:avLst>
              <a:gd name="adj1" fmla="val 9098393"/>
              <a:gd name="adj2" fmla="val 121736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6187821" y="5097935"/>
            <a:ext cx="2140830" cy="901770"/>
          </a:xfrm>
          <a:prstGeom prst="wedgeRoundRectCallout">
            <a:avLst>
              <a:gd name="adj1" fmla="val 65122"/>
              <a:gd name="adj2" fmla="val -545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American English,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travelled’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only has one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l’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43" name="Pentagon 42"/>
          <p:cNvSpPr/>
          <p:nvPr/>
        </p:nvSpPr>
        <p:spPr>
          <a:xfrm>
            <a:off x="9737991" y="5875587"/>
            <a:ext cx="2269341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consider…</a:t>
            </a: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C100605A-229A-47C0-9009-9CCA36245EF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882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930307"/>
            <a:ext cx="11143846" cy="421972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different ways to pronounce the -</a:t>
            </a:r>
            <a:r>
              <a:rPr lang="en-US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past simple ending.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965" y="23088"/>
            <a:ext cx="1071994" cy="1071994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96444"/>
              </p:ext>
            </p:extLst>
          </p:nvPr>
        </p:nvGraphicFramePr>
        <p:xfrm>
          <a:off x="378124" y="1476579"/>
          <a:ext cx="8625159" cy="24660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studied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080694" y="1633581"/>
            <a:ext cx="2910506" cy="737440"/>
          </a:xfrm>
          <a:prstGeom prst="wedgeRoundRectCallout">
            <a:avLst>
              <a:gd name="adj1" fmla="val 31778"/>
              <a:gd name="adj2" fmla="val -7444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look at this table again. Notice the three different columns.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9080694" y="2550306"/>
            <a:ext cx="2910506" cy="916226"/>
          </a:xfrm>
          <a:prstGeom prst="wedgeRoundRectCallout">
            <a:avLst>
              <a:gd name="adj1" fmla="val 29145"/>
              <a:gd name="adj2" fmla="val -623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pronunciation of the -</a:t>
            </a:r>
            <a:r>
              <a:rPr lang="en-US" sz="1600" i="1" u="sng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ending depends on the last sound in the verb.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355751" y="4068555"/>
            <a:ext cx="2846023" cy="1183929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/t/ or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/d/ sounds = add an extra syllable with /</a:t>
            </a:r>
            <a:r>
              <a:rPr lang="en-GB" dirty="0"/>
              <a:t>ɪ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d/. Look at this example…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124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in /t/ or /d/ = + /</a:t>
            </a:r>
            <a:r>
              <a:rPr lang="en-GB" b="1" dirty="0"/>
              <a:t>ɪ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d/  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EXTRA SYLLABLE</a:t>
            </a:r>
            <a:endParaRPr lang="en-GB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75336" y="5328981"/>
            <a:ext cx="3089256" cy="1109823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                WANTED</a:t>
            </a:r>
          </a:p>
        </p:txBody>
      </p:sp>
      <p:sp>
        <p:nvSpPr>
          <p:cNvPr id="30" name="Arc 29"/>
          <p:cNvSpPr/>
          <p:nvPr/>
        </p:nvSpPr>
        <p:spPr>
          <a:xfrm rot="2538939" flipV="1">
            <a:off x="949937" y="471179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625" y="5299839"/>
            <a:ext cx="12202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538939" flipV="1">
            <a:off x="2658182" y="47117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87770" y="5299839"/>
            <a:ext cx="13956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</a:t>
            </a:r>
            <a:r>
              <a:rPr lang="en-GB" dirty="0"/>
              <a:t>ɪ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34"/>
          <p:cNvSpPr/>
          <p:nvPr/>
        </p:nvSpPr>
        <p:spPr>
          <a:xfrm rot="12925871" flipV="1">
            <a:off x="1266227" y="4490375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86690" y="6026919"/>
            <a:ext cx="15835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two syllables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42"/>
          <p:cNvSpPr/>
          <p:nvPr/>
        </p:nvSpPr>
        <p:spPr>
          <a:xfrm rot="12925871" flipV="1">
            <a:off x="-503186" y="4490374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8879" y="5982594"/>
            <a:ext cx="1555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3353855" y="4081790"/>
            <a:ext cx="4029583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unvoiced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doesn’t vibrate when you make the sound) = + /t/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1459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unvoiced sound= + /t/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3484963" y="5265862"/>
            <a:ext cx="352998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                               LIKED</a:t>
            </a:r>
          </a:p>
        </p:txBody>
      </p:sp>
      <p:sp>
        <p:nvSpPr>
          <p:cNvPr id="49" name="Arc 48"/>
          <p:cNvSpPr/>
          <p:nvPr/>
        </p:nvSpPr>
        <p:spPr>
          <a:xfrm rot="2538939" flipV="1">
            <a:off x="3940099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8788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/k/ sound (unvoiced)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Arc 50"/>
          <p:cNvSpPr/>
          <p:nvPr/>
        </p:nvSpPr>
        <p:spPr>
          <a:xfrm rot="2538939" flipV="1">
            <a:off x="6345105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3794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14381724" flipV="1">
            <a:off x="4567135" y="4267542"/>
            <a:ext cx="1206555" cy="2534337"/>
          </a:xfrm>
          <a:prstGeom prst="arc">
            <a:avLst>
              <a:gd name="adj1" fmla="val 10861859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433498" y="5948908"/>
            <a:ext cx="14181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54"/>
          <p:cNvSpPr/>
          <p:nvPr/>
        </p:nvSpPr>
        <p:spPr>
          <a:xfrm rot="4679416" flipH="1" flipV="1">
            <a:off x="3132868" y="3479324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7564864" y="4073514"/>
            <a:ext cx="4029583" cy="1108071"/>
          </a:xfrm>
          <a:prstGeom prst="wedgeRoundRectCallout">
            <a:avLst>
              <a:gd name="adj1" fmla="val -29839"/>
              <a:gd name="adj2" fmla="val -599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vibrates when you make the sound) = + /d/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149870" y="1835313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voiced sound= + /d/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7102408" y="5278225"/>
            <a:ext cx="3168455" cy="1109708"/>
          </a:xfrm>
          <a:prstGeom prst="wedgeRoundRectCallout">
            <a:avLst>
              <a:gd name="adj1" fmla="val -18605"/>
              <a:gd name="adj2" fmla="val -578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LIVE		LIVED</a:t>
            </a:r>
          </a:p>
        </p:txBody>
      </p:sp>
      <p:sp>
        <p:nvSpPr>
          <p:cNvPr id="59" name="Arc 58"/>
          <p:cNvSpPr/>
          <p:nvPr/>
        </p:nvSpPr>
        <p:spPr>
          <a:xfrm rot="2538939" flipV="1">
            <a:off x="7488693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57382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/v/ sound (voiced)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Arc 60"/>
          <p:cNvSpPr/>
          <p:nvPr/>
        </p:nvSpPr>
        <p:spPr>
          <a:xfrm rot="2538939" flipV="1">
            <a:off x="9512005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080694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Arc 71"/>
          <p:cNvSpPr/>
          <p:nvPr/>
        </p:nvSpPr>
        <p:spPr>
          <a:xfrm rot="14381724" flipV="1">
            <a:off x="8193812" y="4256252"/>
            <a:ext cx="1206555" cy="2534337"/>
          </a:xfrm>
          <a:prstGeom prst="arc">
            <a:avLst>
              <a:gd name="adj1" fmla="val 9877665"/>
              <a:gd name="adj2" fmla="val 120303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010375" y="6063817"/>
            <a:ext cx="15763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one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4" name="Arc 73"/>
          <p:cNvSpPr/>
          <p:nvPr/>
        </p:nvSpPr>
        <p:spPr>
          <a:xfrm rot="4679416" flipH="1" flipV="1">
            <a:off x="6703056" y="3622490"/>
            <a:ext cx="2718312" cy="2461608"/>
          </a:xfrm>
          <a:prstGeom prst="arc">
            <a:avLst>
              <a:gd name="adj1" fmla="val 11513381"/>
              <a:gd name="adj2" fmla="val 131324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10315889" y="5875587"/>
            <a:ext cx="1691443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Irregular verbs…</a:t>
            </a:r>
          </a:p>
        </p:txBody>
      </p:sp>
      <p:sp>
        <p:nvSpPr>
          <p:cNvPr id="47" name="Google Shape;65;p15">
            <a:extLst>
              <a:ext uri="{FF2B5EF4-FFF2-40B4-BE49-F238E27FC236}">
                <a16:creationId xmlns:a16="http://schemas.microsoft.com/office/drawing/2014/main" id="{4BC448F2-B802-41B9-B059-6D20E663710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7517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" grpId="0"/>
      <p:bldP spid="28" grpId="0" animBg="1"/>
      <p:bldP spid="30" grpId="0" animBg="1"/>
      <p:bldP spid="32" grpId="0"/>
      <p:bldP spid="33" grpId="0" animBg="1"/>
      <p:bldP spid="34" grpId="0"/>
      <p:bldP spid="35" grpId="0" animBg="1"/>
      <p:bldP spid="36" grpId="0"/>
      <p:bldP spid="43" grpId="0" animBg="1"/>
      <p:bldP spid="44" grpId="0"/>
      <p:bldP spid="45" grpId="0" animBg="1"/>
      <p:bldP spid="46" grpId="0"/>
      <p:bldP spid="48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/>
      <p:bldP spid="72" grpId="0" animBg="1"/>
      <p:bldP spid="73" grpId="0"/>
      <p:bldP spid="74" grpId="0" animBg="1"/>
      <p:bldP spid="75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4486</TotalTime>
  <Words>1940</Words>
  <Application>Microsoft Office PowerPoint</Application>
  <PresentationFormat>Widescreen</PresentationFormat>
  <Paragraphs>353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 past simple </vt:lpstr>
      <vt:lpstr>The past simple</vt:lpstr>
      <vt:lpstr>Function: When do we use it?</vt:lpstr>
      <vt:lpstr>Function: When do we use it?</vt:lpstr>
      <vt:lpstr>Form: the verb to be in the past simple</vt:lpstr>
      <vt:lpstr>Form: the verb to be in the past simple</vt:lpstr>
      <vt:lpstr>Regular verbs</vt:lpstr>
      <vt:lpstr>Regular verbs</vt:lpstr>
      <vt:lpstr>Let’s consider pronunciation</vt:lpstr>
      <vt:lpstr>Irregular verbs</vt:lpstr>
      <vt:lpstr>Irregular verbs</vt:lpstr>
      <vt:lpstr>Negative and question forms</vt:lpstr>
      <vt:lpstr>Negative and question forms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119</cp:revision>
  <dcterms:modified xsi:type="dcterms:W3CDTF">2019-12-05T09:12:52Z</dcterms:modified>
</cp:coreProperties>
</file>